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lack Mango" charset="1" panose="02020A03060303060403"/>
      <p:regular r:id="rId16"/>
    </p:embeddedFont>
    <p:embeddedFont>
      <p:font typeface="Black Mango Bold" charset="1" panose="02020A03060303060403"/>
      <p:regular r:id="rId17"/>
    </p:embeddedFont>
    <p:embeddedFont>
      <p:font typeface="Black Mango Thin" charset="1" panose="02020A03060303060403"/>
      <p:regular r:id="rId18"/>
    </p:embeddedFont>
    <p:embeddedFont>
      <p:font typeface="Black Mango Light" charset="1" panose="02020A03060303060403"/>
      <p:regular r:id="rId19"/>
    </p:embeddedFont>
    <p:embeddedFont>
      <p:font typeface="Black Mango Medium" charset="1" panose="02020A03060303060403"/>
      <p:regular r:id="rId20"/>
    </p:embeddedFont>
    <p:embeddedFont>
      <p:font typeface="Black Mango Semi-Bold" charset="1" panose="02020A03060303060403"/>
      <p:regular r:id="rId21"/>
    </p:embeddedFont>
    <p:embeddedFont>
      <p:font typeface="Black Mango Ultra-Bold" charset="1" panose="02020A03060303060403"/>
      <p:regular r:id="rId22"/>
    </p:embeddedFont>
    <p:embeddedFont>
      <p:font typeface="Black Mango Heavy" charset="1" panose="02020A03060303060403"/>
      <p:regular r:id="rId23"/>
    </p:embeddedFont>
    <p:embeddedFont>
      <p:font typeface="Alice" charset="1" panose="00000500000000000000"/>
      <p:regular r:id="rId24"/>
    </p:embeddedFont>
    <p:embeddedFont>
      <p:font typeface="Alice Bold" charset="1" panose="00000500000000000000"/>
      <p:regular r:id="rId25"/>
    </p:embeddedFont>
    <p:embeddedFont>
      <p:font typeface="Alice Italics" charset="1" panose="00000500000000000000"/>
      <p:regular r:id="rId26"/>
    </p:embeddedFont>
    <p:embeddedFont>
      <p:font typeface="Alice Bold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AA0C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47526" cy="10287000"/>
          </a:xfrm>
          <a:custGeom>
            <a:avLst/>
            <a:gdLst/>
            <a:ahLst/>
            <a:cxnLst/>
            <a:rect r="r" b="b" t="t" l="l"/>
            <a:pathLst>
              <a:path h="10287000" w="7347526">
                <a:moveTo>
                  <a:pt x="0" y="0"/>
                </a:moveTo>
                <a:lnTo>
                  <a:pt x="7347526" y="0"/>
                </a:lnTo>
                <a:lnTo>
                  <a:pt x="7347526" y="10287000"/>
                </a:lnTo>
                <a:lnTo>
                  <a:pt x="0" y="10287000"/>
                </a:lnTo>
                <a:lnTo>
                  <a:pt x="0" y="0"/>
                </a:lnTo>
                <a:close/>
              </a:path>
            </a:pathLst>
          </a:custGeom>
          <a:blipFill>
            <a:blip r:embed="rId2"/>
            <a:stretch>
              <a:fillRect l="0" t="0" r="-40006" b="0"/>
            </a:stretch>
          </a:blipFill>
        </p:spPr>
      </p:sp>
      <p:grpSp>
        <p:nvGrpSpPr>
          <p:cNvPr name="Group 3" id="3"/>
          <p:cNvGrpSpPr/>
          <p:nvPr/>
        </p:nvGrpSpPr>
        <p:grpSpPr>
          <a:xfrm rot="0">
            <a:off x="16140687" y="0"/>
            <a:ext cx="2147313" cy="703459"/>
            <a:chOff x="0" y="0"/>
            <a:chExt cx="7357946" cy="2410460"/>
          </a:xfrm>
        </p:grpSpPr>
        <p:sp>
          <p:nvSpPr>
            <p:cNvPr name="Freeform 4" id="4"/>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
        <p:nvSpPr>
          <p:cNvPr name="TextBox 5" id="5"/>
          <p:cNvSpPr txBox="true"/>
          <p:nvPr/>
        </p:nvSpPr>
        <p:spPr>
          <a:xfrm rot="0">
            <a:off x="7835488" y="1227975"/>
            <a:ext cx="10047923" cy="2467612"/>
          </a:xfrm>
          <a:prstGeom prst="rect">
            <a:avLst/>
          </a:prstGeom>
        </p:spPr>
        <p:txBody>
          <a:bodyPr anchor="t" rtlCol="false" tIns="0" lIns="0" bIns="0" rIns="0">
            <a:spAutoFit/>
          </a:bodyPr>
          <a:lstStyle/>
          <a:p>
            <a:pPr algn="just">
              <a:lnSpc>
                <a:spcPts val="9939"/>
              </a:lnSpc>
            </a:pPr>
            <a:r>
              <a:rPr lang="en-US" sz="7099">
                <a:solidFill>
                  <a:srgbClr val="000000"/>
                </a:solidFill>
                <a:latin typeface="Black Mango Bold"/>
              </a:rPr>
              <a:t>THE ELECTRONIC ERA </a:t>
            </a:r>
          </a:p>
          <a:p>
            <a:pPr algn="just">
              <a:lnSpc>
                <a:spcPts val="9939"/>
              </a:lnSpc>
            </a:pPr>
            <a:r>
              <a:rPr lang="en-US" sz="7099">
                <a:solidFill>
                  <a:srgbClr val="000000"/>
                </a:solidFill>
                <a:latin typeface="Black Mango Bold"/>
              </a:rPr>
              <a:t>OF COMPUTING</a:t>
            </a:r>
          </a:p>
        </p:txBody>
      </p:sp>
      <p:sp>
        <p:nvSpPr>
          <p:cNvPr name="TextBox 6" id="6"/>
          <p:cNvSpPr txBox="true"/>
          <p:nvPr/>
        </p:nvSpPr>
        <p:spPr>
          <a:xfrm rot="0">
            <a:off x="17706810" y="9495980"/>
            <a:ext cx="176601"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1</a:t>
            </a:r>
          </a:p>
        </p:txBody>
      </p:sp>
      <p:sp>
        <p:nvSpPr>
          <p:cNvPr name="TextBox 7" id="7"/>
          <p:cNvSpPr txBox="true"/>
          <p:nvPr/>
        </p:nvSpPr>
        <p:spPr>
          <a:xfrm rot="0">
            <a:off x="8702510" y="4196192"/>
            <a:ext cx="9092600" cy="4608599"/>
          </a:xfrm>
          <a:prstGeom prst="rect">
            <a:avLst/>
          </a:prstGeom>
        </p:spPr>
        <p:txBody>
          <a:bodyPr anchor="t" rtlCol="false" tIns="0" lIns="0" bIns="0" rIns="0">
            <a:spAutoFit/>
          </a:bodyPr>
          <a:lstStyle/>
          <a:p>
            <a:pPr>
              <a:lnSpc>
                <a:spcPts val="4576"/>
              </a:lnSpc>
            </a:pPr>
            <a:r>
              <a:rPr lang="en-US" sz="3268">
                <a:solidFill>
                  <a:srgbClr val="000000"/>
                </a:solidFill>
                <a:latin typeface="Alice"/>
              </a:rPr>
              <a:t>Name- SK Moin Hossain</a:t>
            </a:r>
          </a:p>
          <a:p>
            <a:pPr>
              <a:lnSpc>
                <a:spcPts val="4576"/>
              </a:lnSpc>
            </a:pPr>
            <a:r>
              <a:rPr lang="en-US" sz="3268">
                <a:solidFill>
                  <a:srgbClr val="000000"/>
                </a:solidFill>
                <a:latin typeface="Alice"/>
              </a:rPr>
              <a:t>Roll no- 27100123050</a:t>
            </a:r>
          </a:p>
          <a:p>
            <a:pPr>
              <a:lnSpc>
                <a:spcPts val="4576"/>
              </a:lnSpc>
            </a:pPr>
            <a:r>
              <a:rPr lang="en-US" sz="3268">
                <a:solidFill>
                  <a:srgbClr val="000000"/>
                </a:solidFill>
                <a:latin typeface="Alice"/>
              </a:rPr>
              <a:t>Department- Computer Science and Engineering</a:t>
            </a:r>
          </a:p>
          <a:p>
            <a:pPr>
              <a:lnSpc>
                <a:spcPts val="4576"/>
              </a:lnSpc>
            </a:pPr>
            <a:r>
              <a:rPr lang="en-US" sz="3268">
                <a:solidFill>
                  <a:srgbClr val="000000"/>
                </a:solidFill>
                <a:latin typeface="Alice"/>
              </a:rPr>
              <a:t>Subject-Data Structure &amp; Algorithm</a:t>
            </a:r>
          </a:p>
          <a:p>
            <a:pPr>
              <a:lnSpc>
                <a:spcPts val="4576"/>
              </a:lnSpc>
            </a:pPr>
            <a:r>
              <a:rPr lang="en-US" sz="3268">
                <a:solidFill>
                  <a:srgbClr val="000000"/>
                </a:solidFill>
                <a:latin typeface="Alice"/>
              </a:rPr>
              <a:t>Subject code- PCCCS301</a:t>
            </a:r>
          </a:p>
          <a:p>
            <a:pPr>
              <a:lnSpc>
                <a:spcPts val="4576"/>
              </a:lnSpc>
            </a:pPr>
            <a:r>
              <a:rPr lang="en-US" sz="3268">
                <a:solidFill>
                  <a:srgbClr val="000000"/>
                </a:solidFill>
                <a:latin typeface="Alice"/>
              </a:rPr>
              <a:t>College- Camelia Institute of Engineering and Technology</a:t>
            </a:r>
          </a:p>
          <a:p>
            <a:pPr>
              <a:lnSpc>
                <a:spcPts val="457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E8E8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556397" cy="10287000"/>
          </a:xfrm>
          <a:custGeom>
            <a:avLst/>
            <a:gdLst/>
            <a:ahLst/>
            <a:cxnLst/>
            <a:rect r="r" b="b" t="t" l="l"/>
            <a:pathLst>
              <a:path h="10287000" w="8556397">
                <a:moveTo>
                  <a:pt x="0" y="0"/>
                </a:moveTo>
                <a:lnTo>
                  <a:pt x="8556397" y="0"/>
                </a:lnTo>
                <a:lnTo>
                  <a:pt x="8556397" y="10287000"/>
                </a:lnTo>
                <a:lnTo>
                  <a:pt x="0" y="10287000"/>
                </a:lnTo>
                <a:lnTo>
                  <a:pt x="0" y="0"/>
                </a:lnTo>
                <a:close/>
              </a:path>
            </a:pathLst>
          </a:custGeom>
          <a:blipFill>
            <a:blip r:embed="rId2"/>
            <a:stretch>
              <a:fillRect l="-10112" t="0" r="-10112" b="0"/>
            </a:stretch>
          </a:blipFill>
        </p:spPr>
      </p:sp>
      <p:sp>
        <p:nvSpPr>
          <p:cNvPr name="TextBox 3" id="3"/>
          <p:cNvSpPr txBox="true"/>
          <p:nvPr/>
        </p:nvSpPr>
        <p:spPr>
          <a:xfrm rot="0">
            <a:off x="10168401" y="563041"/>
            <a:ext cx="5263197" cy="1433077"/>
          </a:xfrm>
          <a:prstGeom prst="rect">
            <a:avLst/>
          </a:prstGeom>
        </p:spPr>
        <p:txBody>
          <a:bodyPr anchor="t" rtlCol="false" tIns="0" lIns="0" bIns="0" rIns="0">
            <a:spAutoFit/>
          </a:bodyPr>
          <a:lstStyle/>
          <a:p>
            <a:pPr algn="ctr">
              <a:lnSpc>
                <a:spcPts val="11807"/>
              </a:lnSpc>
            </a:pPr>
            <a:r>
              <a:rPr lang="en-US" sz="8433">
                <a:solidFill>
                  <a:srgbClr val="000000"/>
                </a:solidFill>
                <a:latin typeface="Black Mango Bold"/>
              </a:rPr>
              <a:t>Contents</a:t>
            </a:r>
          </a:p>
        </p:txBody>
      </p:sp>
      <p:sp>
        <p:nvSpPr>
          <p:cNvPr name="TextBox 4" id="4"/>
          <p:cNvSpPr txBox="true"/>
          <p:nvPr/>
        </p:nvSpPr>
        <p:spPr>
          <a:xfrm rot="0">
            <a:off x="8957426" y="2400478"/>
            <a:ext cx="8899039" cy="7305052"/>
          </a:xfrm>
          <a:prstGeom prst="rect">
            <a:avLst/>
          </a:prstGeom>
        </p:spPr>
        <p:txBody>
          <a:bodyPr anchor="t" rtlCol="false" tIns="0" lIns="0" bIns="0" rIns="0">
            <a:spAutoFit/>
          </a:bodyPr>
          <a:lstStyle/>
          <a:p>
            <a:pPr algn="just" marL="807427" indent="-403713" lvl="1">
              <a:lnSpc>
                <a:spcPts val="5235"/>
              </a:lnSpc>
              <a:buFont typeface="Arial"/>
              <a:buChar char="•"/>
            </a:pPr>
            <a:r>
              <a:rPr lang="en-US" sz="3739">
                <a:solidFill>
                  <a:srgbClr val="FFFFFF"/>
                </a:solidFill>
                <a:latin typeface="Alice"/>
              </a:rPr>
              <a:t>Introduction</a:t>
            </a:r>
          </a:p>
          <a:p>
            <a:pPr algn="just" marL="807427" indent="-403713" lvl="1">
              <a:lnSpc>
                <a:spcPts val="5235"/>
              </a:lnSpc>
              <a:buFont typeface="Arial"/>
              <a:buChar char="•"/>
            </a:pPr>
            <a:r>
              <a:rPr lang="en-US" sz="3739">
                <a:solidFill>
                  <a:srgbClr val="FFFFFF"/>
                </a:solidFill>
                <a:latin typeface="Alice"/>
              </a:rPr>
              <a:t>Early Electronic Computers</a:t>
            </a:r>
          </a:p>
          <a:p>
            <a:pPr algn="just" marL="807427" indent="-403713" lvl="1">
              <a:lnSpc>
                <a:spcPts val="5235"/>
              </a:lnSpc>
              <a:buFont typeface="Arial"/>
              <a:buChar char="•"/>
            </a:pPr>
            <a:r>
              <a:rPr lang="en-US" sz="3739">
                <a:solidFill>
                  <a:srgbClr val="FFFFFF"/>
                </a:solidFill>
                <a:latin typeface="Alice"/>
              </a:rPr>
              <a:t>Transistors and Integrated Circuits</a:t>
            </a:r>
          </a:p>
          <a:p>
            <a:pPr algn="just" marL="807427" indent="-403713" lvl="1">
              <a:lnSpc>
                <a:spcPts val="5235"/>
              </a:lnSpc>
              <a:buFont typeface="Arial"/>
              <a:buChar char="•"/>
            </a:pPr>
            <a:r>
              <a:rPr lang="en-US" sz="3739">
                <a:solidFill>
                  <a:srgbClr val="FFFFFF"/>
                </a:solidFill>
                <a:latin typeface="Alice"/>
              </a:rPr>
              <a:t>Microprocessors</a:t>
            </a:r>
          </a:p>
          <a:p>
            <a:pPr algn="just" marL="807427" indent="-403713" lvl="1">
              <a:lnSpc>
                <a:spcPts val="5235"/>
              </a:lnSpc>
              <a:buFont typeface="Arial"/>
              <a:buChar char="•"/>
            </a:pPr>
            <a:r>
              <a:rPr lang="en-US" sz="3739">
                <a:solidFill>
                  <a:srgbClr val="FFFFFF"/>
                </a:solidFill>
                <a:latin typeface="Alice"/>
              </a:rPr>
              <a:t>Personal Computers (PCs)</a:t>
            </a:r>
          </a:p>
          <a:p>
            <a:pPr algn="just" marL="807427" indent="-403713" lvl="1">
              <a:lnSpc>
                <a:spcPts val="5235"/>
              </a:lnSpc>
              <a:buFont typeface="Arial"/>
              <a:buChar char="•"/>
            </a:pPr>
            <a:r>
              <a:rPr lang="en-US" sz="3739">
                <a:solidFill>
                  <a:srgbClr val="FFFFFF"/>
                </a:solidFill>
                <a:latin typeface="Alice"/>
              </a:rPr>
              <a:t>Graphical User Interface (GUI)</a:t>
            </a:r>
          </a:p>
          <a:p>
            <a:pPr algn="just" marL="807427" indent="-403713" lvl="1">
              <a:lnSpc>
                <a:spcPts val="5235"/>
              </a:lnSpc>
              <a:buFont typeface="Arial"/>
              <a:buChar char="•"/>
            </a:pPr>
            <a:r>
              <a:rPr lang="en-US" sz="3739">
                <a:solidFill>
                  <a:srgbClr val="FFFFFF"/>
                </a:solidFill>
                <a:latin typeface="Alice"/>
              </a:rPr>
              <a:t>Internet and Networking</a:t>
            </a:r>
          </a:p>
          <a:p>
            <a:pPr algn="just" marL="807427" indent="-403713" lvl="1">
              <a:lnSpc>
                <a:spcPts val="5235"/>
              </a:lnSpc>
              <a:buFont typeface="Arial"/>
              <a:buChar char="•"/>
            </a:pPr>
            <a:r>
              <a:rPr lang="en-US" sz="3739">
                <a:solidFill>
                  <a:srgbClr val="FFFFFF"/>
                </a:solidFill>
                <a:latin typeface="Alice"/>
              </a:rPr>
              <a:t>Mobile Computing</a:t>
            </a:r>
          </a:p>
          <a:p>
            <a:pPr algn="just" marL="807427" indent="-403713" lvl="1">
              <a:lnSpc>
                <a:spcPts val="5235"/>
              </a:lnSpc>
              <a:buFont typeface="Arial"/>
              <a:buChar char="•"/>
            </a:pPr>
            <a:r>
              <a:rPr lang="en-US" sz="3739">
                <a:solidFill>
                  <a:srgbClr val="FFFFFF"/>
                </a:solidFill>
                <a:latin typeface="Alice"/>
              </a:rPr>
              <a:t>Role of Cloud Computing and Artificial Intelligence</a:t>
            </a:r>
          </a:p>
          <a:p>
            <a:pPr algn="just" marL="807427" indent="-403713" lvl="1">
              <a:lnSpc>
                <a:spcPts val="5235"/>
              </a:lnSpc>
              <a:buFont typeface="Arial"/>
              <a:buChar char="•"/>
            </a:pPr>
            <a:r>
              <a:rPr lang="en-US" sz="3739">
                <a:solidFill>
                  <a:srgbClr val="FFFFFF"/>
                </a:solidFill>
                <a:latin typeface="Alice"/>
              </a:rPr>
              <a:t>Future Trends</a:t>
            </a:r>
          </a:p>
        </p:txBody>
      </p:sp>
      <p:sp>
        <p:nvSpPr>
          <p:cNvPr name="TextBox 5" id="5"/>
          <p:cNvSpPr txBox="true"/>
          <p:nvPr/>
        </p:nvSpPr>
        <p:spPr>
          <a:xfrm rot="0">
            <a:off x="17856466" y="9648380"/>
            <a:ext cx="182089"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2</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FA1A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481330" cy="10287000"/>
          </a:xfrm>
          <a:custGeom>
            <a:avLst/>
            <a:gdLst/>
            <a:ahLst/>
            <a:cxnLst/>
            <a:rect r="r" b="b" t="t" l="l"/>
            <a:pathLst>
              <a:path h="10287000" w="8481330">
                <a:moveTo>
                  <a:pt x="0" y="0"/>
                </a:moveTo>
                <a:lnTo>
                  <a:pt x="8481330" y="0"/>
                </a:lnTo>
                <a:lnTo>
                  <a:pt x="8481330" y="10287000"/>
                </a:lnTo>
                <a:lnTo>
                  <a:pt x="0" y="10287000"/>
                </a:lnTo>
                <a:lnTo>
                  <a:pt x="0" y="0"/>
                </a:lnTo>
                <a:close/>
              </a:path>
            </a:pathLst>
          </a:custGeom>
          <a:blipFill>
            <a:blip r:embed="rId2"/>
            <a:stretch>
              <a:fillRect l="0" t="0" r="-21289" b="0"/>
            </a:stretch>
          </a:blipFill>
        </p:spPr>
      </p:sp>
      <p:sp>
        <p:nvSpPr>
          <p:cNvPr name="TextBox 3" id="3"/>
          <p:cNvSpPr txBox="true"/>
          <p:nvPr/>
        </p:nvSpPr>
        <p:spPr>
          <a:xfrm rot="0">
            <a:off x="9850083" y="746141"/>
            <a:ext cx="6076156" cy="1217966"/>
          </a:xfrm>
          <a:prstGeom prst="rect">
            <a:avLst/>
          </a:prstGeom>
        </p:spPr>
        <p:txBody>
          <a:bodyPr anchor="t" rtlCol="false" tIns="0" lIns="0" bIns="0" rIns="0">
            <a:spAutoFit/>
          </a:bodyPr>
          <a:lstStyle/>
          <a:p>
            <a:pPr algn="ctr">
              <a:lnSpc>
                <a:spcPts val="10042"/>
              </a:lnSpc>
            </a:pPr>
            <a:r>
              <a:rPr lang="en-US" sz="7173">
                <a:solidFill>
                  <a:srgbClr val="000000"/>
                </a:solidFill>
                <a:latin typeface="Black Mango Bold"/>
              </a:rPr>
              <a:t>Introduction</a:t>
            </a:r>
          </a:p>
        </p:txBody>
      </p:sp>
      <p:sp>
        <p:nvSpPr>
          <p:cNvPr name="TextBox 4" id="4"/>
          <p:cNvSpPr txBox="true"/>
          <p:nvPr/>
        </p:nvSpPr>
        <p:spPr>
          <a:xfrm rot="0">
            <a:off x="8702079" y="2338670"/>
            <a:ext cx="9334064" cy="7281462"/>
          </a:xfrm>
          <a:prstGeom prst="rect">
            <a:avLst/>
          </a:prstGeom>
        </p:spPr>
        <p:txBody>
          <a:bodyPr anchor="t" rtlCol="false" tIns="0" lIns="0" bIns="0" rIns="0">
            <a:spAutoFit/>
          </a:bodyPr>
          <a:lstStyle/>
          <a:p>
            <a:pPr algn="just">
              <a:lnSpc>
                <a:spcPts val="3434"/>
              </a:lnSpc>
            </a:pPr>
            <a:r>
              <a:rPr lang="en-US" sz="2453">
                <a:solidFill>
                  <a:srgbClr val="FFFFFF"/>
                </a:solidFill>
                <a:latin typeface="Alice"/>
              </a:rPr>
              <a:t>Computing's fascinating journey through time has brought us to the pivotal "Electronic Era." This transformative period is marked by the emergence of electronic computing systems that have redefined the way we process information. From the early behemoths like ENIAC and UNIVAC, which left an indelible mark on the historical landscape with their imposing size and limited capabilities, the trajectory of computing underwent a seismic shift. The game-changing transistor revolution followed, bringing about a radical reduction in size coupled with a substantial boost in processing power. Subsequently, integrated circuits played a crucial role in further miniaturization and the enhancement of electronic design. As we delve into this era, the narrative unfolds with microprocessors assuming a pivotal role, catalyzing the rise of personal computers in the dynamic landscape of the 1970s and 1980s. Notably, companies such as Apple and IBM emerged as instrumental architects, shaping the contours of this electronic era.</a:t>
            </a:r>
          </a:p>
        </p:txBody>
      </p:sp>
      <p:sp>
        <p:nvSpPr>
          <p:cNvPr name="TextBox 5" id="5"/>
          <p:cNvSpPr txBox="true"/>
          <p:nvPr/>
        </p:nvSpPr>
        <p:spPr>
          <a:xfrm rot="0">
            <a:off x="17939915" y="9780093"/>
            <a:ext cx="192456"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3</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B27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429500" cy="10287000"/>
          </a:xfrm>
          <a:custGeom>
            <a:avLst/>
            <a:gdLst/>
            <a:ahLst/>
            <a:cxnLst/>
            <a:rect r="r" b="b" t="t" l="l"/>
            <a:pathLst>
              <a:path h="10287000" w="7429500">
                <a:moveTo>
                  <a:pt x="0" y="0"/>
                </a:moveTo>
                <a:lnTo>
                  <a:pt x="7429500" y="0"/>
                </a:lnTo>
                <a:lnTo>
                  <a:pt x="74295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649145" y="1241091"/>
            <a:ext cx="10326378" cy="949087"/>
          </a:xfrm>
          <a:prstGeom prst="rect">
            <a:avLst/>
          </a:prstGeom>
        </p:spPr>
        <p:txBody>
          <a:bodyPr anchor="t" rtlCol="false" tIns="0" lIns="0" bIns="0" rIns="0">
            <a:spAutoFit/>
          </a:bodyPr>
          <a:lstStyle/>
          <a:p>
            <a:pPr algn="ctr">
              <a:lnSpc>
                <a:spcPts val="7823"/>
              </a:lnSpc>
            </a:pPr>
            <a:r>
              <a:rPr lang="en-US" sz="5588">
                <a:solidFill>
                  <a:srgbClr val="000000"/>
                </a:solidFill>
                <a:latin typeface="Black Mango Bold"/>
              </a:rPr>
              <a:t>Early Electronic Computers</a:t>
            </a:r>
          </a:p>
        </p:txBody>
      </p:sp>
      <p:sp>
        <p:nvSpPr>
          <p:cNvPr name="TextBox 4" id="4"/>
          <p:cNvSpPr txBox="true"/>
          <p:nvPr/>
        </p:nvSpPr>
        <p:spPr>
          <a:xfrm rot="0">
            <a:off x="7745373" y="2744403"/>
            <a:ext cx="10230150" cy="6513897"/>
          </a:xfrm>
          <a:prstGeom prst="rect">
            <a:avLst/>
          </a:prstGeom>
        </p:spPr>
        <p:txBody>
          <a:bodyPr anchor="t" rtlCol="false" tIns="0" lIns="0" bIns="0" rIns="0">
            <a:spAutoFit/>
          </a:bodyPr>
          <a:lstStyle/>
          <a:p>
            <a:pPr algn="just">
              <a:lnSpc>
                <a:spcPts val="3993"/>
              </a:lnSpc>
            </a:pPr>
            <a:r>
              <a:rPr lang="en-US" sz="2852">
                <a:solidFill>
                  <a:srgbClr val="FFFFFF"/>
                </a:solidFill>
                <a:latin typeface="Alice"/>
              </a:rPr>
              <a:t>Early electronic computers, including ENIAC and UNIVAC, left an indelible mark on the historical landscape. These pioneering machines, characterized by their massive size and limited capabilities, laid the groundwork for the electronic era of computing. ENIAC, completed in 1945, was the world's first general-purpose electronic digital computer, encompassing an astonishing 30-ton weight and a vast array of vacuum tubes. UNIVAC, introduced in 1951, became the first commercially produced computer, further solidifying the transition from mechanical to electronic computing. Despite their limitations, these early computers represented a leap forward, setting the stage for subsequent advancements in electronic design and paving the way for the transformative era that followed.</a:t>
            </a:r>
          </a:p>
        </p:txBody>
      </p:sp>
      <p:sp>
        <p:nvSpPr>
          <p:cNvPr name="TextBox 5" id="5"/>
          <p:cNvSpPr txBox="true"/>
          <p:nvPr/>
        </p:nvSpPr>
        <p:spPr>
          <a:xfrm rot="0">
            <a:off x="17875148" y="9645519"/>
            <a:ext cx="200749"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4</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FA1A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076765" cy="10287000"/>
          </a:xfrm>
          <a:custGeom>
            <a:avLst/>
            <a:gdLst/>
            <a:ahLst/>
            <a:cxnLst/>
            <a:rect r="r" b="b" t="t" l="l"/>
            <a:pathLst>
              <a:path h="10287000" w="9076765">
                <a:moveTo>
                  <a:pt x="0" y="0"/>
                </a:moveTo>
                <a:lnTo>
                  <a:pt x="9076765" y="0"/>
                </a:lnTo>
                <a:lnTo>
                  <a:pt x="9076765"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391462" y="1168650"/>
            <a:ext cx="8520929" cy="832949"/>
          </a:xfrm>
          <a:prstGeom prst="rect">
            <a:avLst/>
          </a:prstGeom>
        </p:spPr>
        <p:txBody>
          <a:bodyPr anchor="t" rtlCol="false" tIns="0" lIns="0" bIns="0" rIns="0">
            <a:spAutoFit/>
          </a:bodyPr>
          <a:lstStyle/>
          <a:p>
            <a:pPr algn="ctr">
              <a:lnSpc>
                <a:spcPts val="6835"/>
              </a:lnSpc>
            </a:pPr>
            <a:r>
              <a:rPr lang="en-US" sz="4882">
                <a:solidFill>
                  <a:srgbClr val="000000"/>
                </a:solidFill>
                <a:latin typeface="Black Mango Bold"/>
              </a:rPr>
              <a:t>Personal Computers (PCs</a:t>
            </a:r>
            <a:r>
              <a:rPr lang="en-US" sz="4882">
                <a:solidFill>
                  <a:srgbClr val="000000"/>
                </a:solidFill>
                <a:latin typeface="Black Mango"/>
              </a:rPr>
              <a:t>)</a:t>
            </a:r>
          </a:p>
        </p:txBody>
      </p:sp>
      <p:sp>
        <p:nvSpPr>
          <p:cNvPr name="TextBox 4" id="4"/>
          <p:cNvSpPr txBox="true"/>
          <p:nvPr/>
        </p:nvSpPr>
        <p:spPr>
          <a:xfrm rot="0">
            <a:off x="9318230" y="2548500"/>
            <a:ext cx="8667393" cy="6709800"/>
          </a:xfrm>
          <a:prstGeom prst="rect">
            <a:avLst/>
          </a:prstGeom>
        </p:spPr>
        <p:txBody>
          <a:bodyPr anchor="t" rtlCol="false" tIns="0" lIns="0" bIns="0" rIns="0">
            <a:spAutoFit/>
          </a:bodyPr>
          <a:lstStyle/>
          <a:p>
            <a:pPr algn="just">
              <a:lnSpc>
                <a:spcPts val="3855"/>
              </a:lnSpc>
            </a:pPr>
            <a:r>
              <a:rPr lang="en-US" sz="2754">
                <a:solidFill>
                  <a:srgbClr val="FFFFFF"/>
                </a:solidFill>
                <a:latin typeface="Alice"/>
              </a:rPr>
              <a:t>The electronic era saw a pivotal shift with the advent of personal computers (PCs). Early in the 1970s and 1980s, microprocessors played a transformative role, empowering the development of compact, user-friendly PCs. These devices, which were no longer confined to large, centralized systems, brought computing capabilities directly to individuals. Companies like Apple and IBM emerged as key players in this revolution, introducing iconic products that set the stage for the widespread adoption of personal computing. The accessibility and versatility of PCs reshaped how people interacted with technology, laying the foundation for the digital age we experience today.</a:t>
            </a:r>
          </a:p>
        </p:txBody>
      </p:sp>
      <p:sp>
        <p:nvSpPr>
          <p:cNvPr name="TextBox 5" id="5"/>
          <p:cNvSpPr txBox="true"/>
          <p:nvPr/>
        </p:nvSpPr>
        <p:spPr>
          <a:xfrm rot="0">
            <a:off x="17985623" y="9662478"/>
            <a:ext cx="163551"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7</a:t>
            </a:r>
          </a:p>
        </p:txBody>
      </p:sp>
      <p:grpSp>
        <p:nvGrpSpPr>
          <p:cNvPr name="Group 6" id="6"/>
          <p:cNvGrpSpPr/>
          <p:nvPr/>
        </p:nvGrpSpPr>
        <p:grpSpPr>
          <a:xfrm rot="0">
            <a:off x="16075035" y="-65116"/>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1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765558" cy="10287000"/>
          </a:xfrm>
          <a:custGeom>
            <a:avLst/>
            <a:gdLst/>
            <a:ahLst/>
            <a:cxnLst/>
            <a:rect r="r" b="b" t="t" l="l"/>
            <a:pathLst>
              <a:path h="10287000" w="8765558">
                <a:moveTo>
                  <a:pt x="0" y="0"/>
                </a:moveTo>
                <a:lnTo>
                  <a:pt x="8765558" y="0"/>
                </a:lnTo>
                <a:lnTo>
                  <a:pt x="8765558" y="10287000"/>
                </a:lnTo>
                <a:lnTo>
                  <a:pt x="0" y="10287000"/>
                </a:lnTo>
                <a:lnTo>
                  <a:pt x="0" y="0"/>
                </a:lnTo>
                <a:close/>
              </a:path>
            </a:pathLst>
          </a:custGeom>
          <a:blipFill>
            <a:blip r:embed="rId2"/>
            <a:stretch>
              <a:fillRect l="-12313" t="0" r="-5043" b="0"/>
            </a:stretch>
          </a:blipFill>
        </p:spPr>
      </p:sp>
      <p:sp>
        <p:nvSpPr>
          <p:cNvPr name="TextBox 3" id="3"/>
          <p:cNvSpPr txBox="true"/>
          <p:nvPr/>
        </p:nvSpPr>
        <p:spPr>
          <a:xfrm rot="0">
            <a:off x="9080167" y="1250539"/>
            <a:ext cx="8739110" cy="751084"/>
          </a:xfrm>
          <a:prstGeom prst="rect">
            <a:avLst/>
          </a:prstGeom>
        </p:spPr>
        <p:txBody>
          <a:bodyPr anchor="t" rtlCol="false" tIns="0" lIns="0" bIns="0" rIns="0">
            <a:spAutoFit/>
          </a:bodyPr>
          <a:lstStyle/>
          <a:p>
            <a:pPr algn="ctr">
              <a:lnSpc>
                <a:spcPts val="6148"/>
              </a:lnSpc>
            </a:pPr>
            <a:r>
              <a:rPr lang="en-US" sz="4392">
                <a:solidFill>
                  <a:srgbClr val="000000"/>
                </a:solidFill>
                <a:latin typeface="Black Mango Bold"/>
              </a:rPr>
              <a:t>Graphical User Interface (GUI)</a:t>
            </a:r>
          </a:p>
        </p:txBody>
      </p:sp>
      <p:sp>
        <p:nvSpPr>
          <p:cNvPr name="TextBox 4" id="4"/>
          <p:cNvSpPr txBox="true"/>
          <p:nvPr/>
        </p:nvSpPr>
        <p:spPr>
          <a:xfrm rot="0">
            <a:off x="9080167" y="2546247"/>
            <a:ext cx="8866776" cy="6991065"/>
          </a:xfrm>
          <a:prstGeom prst="rect">
            <a:avLst/>
          </a:prstGeom>
        </p:spPr>
        <p:txBody>
          <a:bodyPr anchor="t" rtlCol="false" tIns="0" lIns="0" bIns="0" rIns="0">
            <a:spAutoFit/>
          </a:bodyPr>
          <a:lstStyle/>
          <a:p>
            <a:pPr algn="just">
              <a:lnSpc>
                <a:spcPts val="3812"/>
              </a:lnSpc>
            </a:pPr>
            <a:r>
              <a:rPr lang="en-US" sz="2723">
                <a:solidFill>
                  <a:srgbClr val="FFFFFF"/>
                </a:solidFill>
                <a:latin typeface="Alice"/>
              </a:rPr>
              <a:t>The advent of Graphical User Interface (GUI) marked a crucial turning point in computing. Before GUI, interaction with computers primarily relied on text-based commands. GUI introduced a visually intuitive approach, employing icons, windows, and pointers for user interaction. This shift enhanced accessibility for a broader audience, making computing more user-friendly and less reliant on command-line expertise. GUI's introduction in the 1980s, notably with systems like Apple's Macintosh and Microsoft's Windows, revolutionized the user experience, setting a standard for modern computer interfaces that persists to this day.</a:t>
            </a:r>
          </a:p>
          <a:p>
            <a:pPr algn="ctr">
              <a:lnSpc>
                <a:spcPts val="4986"/>
              </a:lnSpc>
            </a:pPr>
          </a:p>
          <a:p>
            <a:pPr algn="ctr">
              <a:lnSpc>
                <a:spcPts val="4986"/>
              </a:lnSpc>
            </a:pPr>
          </a:p>
        </p:txBody>
      </p:sp>
      <p:sp>
        <p:nvSpPr>
          <p:cNvPr name="TextBox 5" id="5"/>
          <p:cNvSpPr txBox="true"/>
          <p:nvPr/>
        </p:nvSpPr>
        <p:spPr>
          <a:xfrm rot="0">
            <a:off x="17928527" y="9616203"/>
            <a:ext cx="200383"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8</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897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887923" cy="10428273"/>
          </a:xfrm>
          <a:custGeom>
            <a:avLst/>
            <a:gdLst/>
            <a:ahLst/>
            <a:cxnLst/>
            <a:rect r="r" b="b" t="t" l="l"/>
            <a:pathLst>
              <a:path h="10428273" w="8887923">
                <a:moveTo>
                  <a:pt x="0" y="0"/>
                </a:moveTo>
                <a:lnTo>
                  <a:pt x="8887923" y="0"/>
                </a:lnTo>
                <a:lnTo>
                  <a:pt x="8887923" y="10428273"/>
                </a:lnTo>
                <a:lnTo>
                  <a:pt x="0" y="10428273"/>
                </a:lnTo>
                <a:lnTo>
                  <a:pt x="0" y="0"/>
                </a:lnTo>
                <a:close/>
              </a:path>
            </a:pathLst>
          </a:custGeom>
          <a:blipFill>
            <a:blip r:embed="rId2"/>
            <a:stretch>
              <a:fillRect l="-43104" t="0" r="-28390" b="0"/>
            </a:stretch>
          </a:blipFill>
        </p:spPr>
      </p:sp>
      <p:sp>
        <p:nvSpPr>
          <p:cNvPr name="TextBox 3" id="3"/>
          <p:cNvSpPr txBox="true"/>
          <p:nvPr/>
        </p:nvSpPr>
        <p:spPr>
          <a:xfrm rot="0">
            <a:off x="9144000" y="715711"/>
            <a:ext cx="9003351" cy="918552"/>
          </a:xfrm>
          <a:prstGeom prst="rect">
            <a:avLst/>
          </a:prstGeom>
        </p:spPr>
        <p:txBody>
          <a:bodyPr anchor="t" rtlCol="false" tIns="0" lIns="0" bIns="0" rIns="0">
            <a:spAutoFit/>
          </a:bodyPr>
          <a:lstStyle/>
          <a:p>
            <a:pPr algn="ctr">
              <a:lnSpc>
                <a:spcPts val="7540"/>
              </a:lnSpc>
            </a:pPr>
            <a:r>
              <a:rPr lang="en-US" sz="5385">
                <a:solidFill>
                  <a:srgbClr val="000000"/>
                </a:solidFill>
                <a:latin typeface="Black Mango Bold"/>
              </a:rPr>
              <a:t>Internet and Networking</a:t>
            </a:r>
          </a:p>
        </p:txBody>
      </p:sp>
      <p:sp>
        <p:nvSpPr>
          <p:cNvPr name="TextBox 4" id="4"/>
          <p:cNvSpPr txBox="true"/>
          <p:nvPr/>
        </p:nvSpPr>
        <p:spPr>
          <a:xfrm rot="0">
            <a:off x="9144000" y="1918623"/>
            <a:ext cx="8818963" cy="7335180"/>
          </a:xfrm>
          <a:prstGeom prst="rect">
            <a:avLst/>
          </a:prstGeom>
        </p:spPr>
        <p:txBody>
          <a:bodyPr anchor="t" rtlCol="false" tIns="0" lIns="0" bIns="0" rIns="0">
            <a:spAutoFit/>
          </a:bodyPr>
          <a:lstStyle/>
          <a:p>
            <a:pPr algn="just">
              <a:lnSpc>
                <a:spcPts val="4148"/>
              </a:lnSpc>
            </a:pPr>
            <a:r>
              <a:rPr lang="en-US" sz="2963">
                <a:solidFill>
                  <a:srgbClr val="FFFFFF"/>
                </a:solidFill>
                <a:latin typeface="Alice"/>
              </a:rPr>
              <a:t>The emergence of the Internet and networking has been a transformative force in the electronic era of computing. The interconnected web of computers has revolutionized communication, information sharing, and global connectivity. From its early days as a research and military tool to its widespread adoption in the business and personal spheres, the Internet has become an indispensable part of our daily lives. Networking technologies have facilitated seamless data exchange, allowing for real-time collaboration and the sharing of resources. The impact of the Internet on society, commerce, and education is profound, fostering a more interconnected and interdependent world.</a:t>
            </a:r>
          </a:p>
        </p:txBody>
      </p:sp>
      <p:sp>
        <p:nvSpPr>
          <p:cNvPr name="TextBox 5" id="5"/>
          <p:cNvSpPr txBox="true"/>
          <p:nvPr/>
        </p:nvSpPr>
        <p:spPr>
          <a:xfrm rot="0">
            <a:off x="17856368" y="9558603"/>
            <a:ext cx="213189"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9</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A4C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928867" cy="10287000"/>
          </a:xfrm>
          <a:custGeom>
            <a:avLst/>
            <a:gdLst/>
            <a:ahLst/>
            <a:cxnLst/>
            <a:rect r="r" b="b" t="t" l="l"/>
            <a:pathLst>
              <a:path h="10287000" w="7928867">
                <a:moveTo>
                  <a:pt x="0" y="0"/>
                </a:moveTo>
                <a:lnTo>
                  <a:pt x="7928867" y="0"/>
                </a:lnTo>
                <a:lnTo>
                  <a:pt x="7928867" y="10287000"/>
                </a:lnTo>
                <a:lnTo>
                  <a:pt x="0" y="10287000"/>
                </a:lnTo>
                <a:lnTo>
                  <a:pt x="0" y="0"/>
                </a:lnTo>
                <a:close/>
              </a:path>
            </a:pathLst>
          </a:custGeom>
          <a:blipFill>
            <a:blip r:embed="rId2"/>
            <a:stretch>
              <a:fillRect l="0" t="0" r="-14477" b="0"/>
            </a:stretch>
          </a:blipFill>
        </p:spPr>
      </p:sp>
      <p:sp>
        <p:nvSpPr>
          <p:cNvPr name="TextBox 3" id="3"/>
          <p:cNvSpPr txBox="true"/>
          <p:nvPr/>
        </p:nvSpPr>
        <p:spPr>
          <a:xfrm rot="0">
            <a:off x="10048033" y="1031480"/>
            <a:ext cx="5767437" cy="1018492"/>
          </a:xfrm>
          <a:prstGeom prst="rect">
            <a:avLst/>
          </a:prstGeom>
        </p:spPr>
        <p:txBody>
          <a:bodyPr anchor="t" rtlCol="false" tIns="0" lIns="0" bIns="0" rIns="0">
            <a:spAutoFit/>
          </a:bodyPr>
          <a:lstStyle/>
          <a:p>
            <a:pPr algn="ctr">
              <a:lnSpc>
                <a:spcPts val="8378"/>
              </a:lnSpc>
            </a:pPr>
            <a:r>
              <a:rPr lang="en-US" sz="5984">
                <a:solidFill>
                  <a:srgbClr val="000000"/>
                </a:solidFill>
                <a:latin typeface="Black Mango Bold"/>
              </a:rPr>
              <a:t>Future Trends</a:t>
            </a:r>
          </a:p>
        </p:txBody>
      </p:sp>
      <p:sp>
        <p:nvSpPr>
          <p:cNvPr name="TextBox 4" id="4"/>
          <p:cNvSpPr txBox="true"/>
          <p:nvPr/>
        </p:nvSpPr>
        <p:spPr>
          <a:xfrm rot="0">
            <a:off x="8347995" y="2002347"/>
            <a:ext cx="9557656" cy="7721520"/>
          </a:xfrm>
          <a:prstGeom prst="rect">
            <a:avLst/>
          </a:prstGeom>
        </p:spPr>
        <p:txBody>
          <a:bodyPr anchor="t" rtlCol="false" tIns="0" lIns="0" bIns="0" rIns="0">
            <a:spAutoFit/>
          </a:bodyPr>
          <a:lstStyle/>
          <a:p>
            <a:pPr algn="just">
              <a:lnSpc>
                <a:spcPts val="3390"/>
              </a:lnSpc>
            </a:pPr>
          </a:p>
          <a:p>
            <a:pPr algn="just">
              <a:lnSpc>
                <a:spcPts val="3390"/>
              </a:lnSpc>
            </a:pPr>
            <a:r>
              <a:rPr lang="en-US" sz="2421">
                <a:solidFill>
                  <a:srgbClr val="FFFFFF"/>
                </a:solidFill>
                <a:latin typeface="Alice"/>
              </a:rPr>
              <a:t>Looking ahead, the landscape of computing continues to evolve, presenting exciting possibilities. One prominent trend on the horizon is the exploration of quantum computing, a paradigm that harnesses the principles of quantum mechanics to perform computations at unprecedented speeds. Quantum computers hold the potential to revolutionize fields such as cryptography, optimization, and scientific simulations. Additionally, as we move forward, the integration of augmented reality (AR) and virtual reality (VR) into computing environments is becoming increasingly prevalent. These immersive technologies are poised to reshape user experiences, from gaming and entertainment to education and professional collaboration. With ongoing advancements in artificial intelligence and machine learning, we anticipate a future where computing systems become more intelligent, adaptive, and capable of addressing complex challenges across diverse industries. As we navigate these forthcoming trends, the electronic era of computing is set to continue its transformative journey into uncharted territories.</a:t>
            </a:r>
          </a:p>
        </p:txBody>
      </p:sp>
      <p:sp>
        <p:nvSpPr>
          <p:cNvPr name="TextBox 5" id="5"/>
          <p:cNvSpPr txBox="true"/>
          <p:nvPr/>
        </p:nvSpPr>
        <p:spPr>
          <a:xfrm rot="0">
            <a:off x="17523302" y="9666716"/>
            <a:ext cx="764698" cy="451819"/>
          </a:xfrm>
          <a:prstGeom prst="rect">
            <a:avLst/>
          </a:prstGeom>
        </p:spPr>
        <p:txBody>
          <a:bodyPr anchor="t" rtlCol="false" tIns="0" lIns="0" bIns="0" rIns="0">
            <a:spAutoFit/>
          </a:bodyPr>
          <a:lstStyle/>
          <a:p>
            <a:pPr algn="ctr">
              <a:lnSpc>
                <a:spcPts val="3656"/>
              </a:lnSpc>
            </a:pPr>
            <a:r>
              <a:rPr lang="en-US" sz="2612">
                <a:solidFill>
                  <a:srgbClr val="000000"/>
                </a:solidFill>
                <a:latin typeface="Canva Sans"/>
              </a:rPr>
              <a:t>12</a:t>
            </a:r>
          </a:p>
        </p:txBody>
      </p:sp>
      <p:grpSp>
        <p:nvGrpSpPr>
          <p:cNvPr name="Group 6" id="6"/>
          <p:cNvGrpSpPr/>
          <p:nvPr/>
        </p:nvGrpSpPr>
        <p:grpSpPr>
          <a:xfrm rot="0">
            <a:off x="16075035" y="0"/>
            <a:ext cx="2212965" cy="724966"/>
            <a:chOff x="0" y="0"/>
            <a:chExt cx="7357946" cy="2410460"/>
          </a:xfrm>
        </p:grpSpPr>
        <p:sp>
          <p:nvSpPr>
            <p:cNvPr name="Freeform 7" id="7"/>
            <p:cNvSpPr/>
            <p:nvPr/>
          </p:nvSpPr>
          <p:spPr>
            <a:xfrm flipH="false" flipV="false" rot="0">
              <a:off x="0" y="0"/>
              <a:ext cx="7357945" cy="2410460"/>
            </a:xfrm>
            <a:custGeom>
              <a:avLst/>
              <a:gdLst/>
              <a:ahLst/>
              <a:cxnLst/>
              <a:rect r="r" b="b" t="t" l="l"/>
              <a:pathLst>
                <a:path h="2410460" w="7357945">
                  <a:moveTo>
                    <a:pt x="0" y="0"/>
                  </a:moveTo>
                  <a:lnTo>
                    <a:pt x="7357945" y="0"/>
                  </a:lnTo>
                  <a:lnTo>
                    <a:pt x="7357945" y="2410460"/>
                  </a:lnTo>
                  <a:lnTo>
                    <a:pt x="0" y="2410460"/>
                  </a:lnTo>
                  <a:close/>
                </a:path>
              </a:pathLst>
            </a:custGeom>
            <a:blipFill>
              <a:blip r:embed="rId3"/>
              <a:stretch>
                <a:fillRect l="-1774" t="0" r="-1774"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DAF4o6HsDm0</dc:identifier>
  <dcterms:modified xsi:type="dcterms:W3CDTF">2011-08-01T06:04:30Z</dcterms:modified>
  <cp:revision>1</cp:revision>
  <dc:title>Copy of THE ELECTRONIC ERA  OF COMPUTING</dc:title>
</cp:coreProperties>
</file>